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</p:sldMasterIdLst>
  <p:notesMasterIdLst>
    <p:notesMasterId r:id="rId16"/>
  </p:notesMasterIdLst>
  <p:handoutMasterIdLst>
    <p:handoutMasterId r:id="rId17"/>
  </p:handoutMasterIdLst>
  <p:sldIdLst>
    <p:sldId id="352" r:id="rId2"/>
    <p:sldId id="364" r:id="rId3"/>
    <p:sldId id="350" r:id="rId4"/>
    <p:sldId id="367" r:id="rId5"/>
    <p:sldId id="369" r:id="rId6"/>
    <p:sldId id="368" r:id="rId7"/>
    <p:sldId id="370" r:id="rId8"/>
    <p:sldId id="371" r:id="rId9"/>
    <p:sldId id="372" r:id="rId10"/>
    <p:sldId id="373" r:id="rId11"/>
    <p:sldId id="374" r:id="rId12"/>
    <p:sldId id="376" r:id="rId13"/>
    <p:sldId id="377" r:id="rId14"/>
    <p:sldId id="378" r:id="rId15"/>
  </p:sldIdLst>
  <p:sldSz cx="9144000" cy="6858000" type="screen4x3"/>
  <p:notesSz cx="7099300" cy="102346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66"/>
    <a:srgbClr val="CCD6E0"/>
    <a:srgbClr val="FFCC00"/>
    <a:srgbClr val="8C0000"/>
    <a:srgbClr val="626000"/>
    <a:srgbClr val="FF9933"/>
    <a:srgbClr val="80808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090" autoAdjust="0"/>
    <p:restoredTop sz="94710" autoAdjust="0"/>
  </p:normalViewPr>
  <p:slideViewPr>
    <p:cSldViewPr snapToGrid="0" showGuides="1">
      <p:cViewPr>
        <p:scale>
          <a:sx n="100" d="100"/>
          <a:sy n="100" d="100"/>
        </p:scale>
        <p:origin x="-968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4757" tIns="47378" rIns="94757" bIns="47378" numCol="1" anchor="t" anchorCtr="0" compatLnSpc="1">
            <a:prstTxWarp prst="textNoShape">
              <a:avLst/>
            </a:prstTxWarp>
          </a:bodyPr>
          <a:lstStyle>
            <a:lvl1pPr defTabSz="947738" eaLnBrk="1" hangingPunct="1">
              <a:defRPr sz="1200">
                <a:solidFill>
                  <a:srgbClr val="00245B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4757" tIns="47378" rIns="94757" bIns="47378" numCol="1" anchor="t" anchorCtr="0" compatLnSpc="1">
            <a:prstTxWarp prst="textNoShape">
              <a:avLst/>
            </a:prstTxWarp>
          </a:bodyPr>
          <a:lstStyle>
            <a:lvl1pPr algn="r" defTabSz="947738" eaLnBrk="1" hangingPunct="1">
              <a:defRPr sz="1200">
                <a:solidFill>
                  <a:srgbClr val="00245B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01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4757" tIns="47378" rIns="94757" bIns="47378" numCol="1" anchor="b" anchorCtr="0" compatLnSpc="1">
            <a:prstTxWarp prst="textNoShape">
              <a:avLst/>
            </a:prstTxWarp>
          </a:bodyPr>
          <a:lstStyle>
            <a:lvl1pPr defTabSz="947738" eaLnBrk="1" hangingPunct="1">
              <a:defRPr sz="1200">
                <a:solidFill>
                  <a:srgbClr val="00245B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01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4757" tIns="47378" rIns="94757" bIns="47378" numCol="1" anchor="b" anchorCtr="0" compatLnSpc="1">
            <a:prstTxWarp prst="textNoShape">
              <a:avLst/>
            </a:prstTxWarp>
          </a:bodyPr>
          <a:lstStyle>
            <a:lvl1pPr algn="r" defTabSz="947738" eaLnBrk="1" hangingPunct="1">
              <a:defRPr sz="1200">
                <a:solidFill>
                  <a:srgbClr val="00245B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fld id="{4386300B-C214-4045-B513-2B6B1E748226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89631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57" tIns="47378" rIns="94757" bIns="47378" numCol="1" anchor="t" anchorCtr="0" compatLnSpc="1">
            <a:prstTxWarp prst="textNoShape">
              <a:avLst/>
            </a:prstTxWarp>
          </a:bodyPr>
          <a:lstStyle>
            <a:lvl1pPr defTabSz="947738" eaLnBrk="1" hangingPunct="1">
              <a:defRPr sz="1200">
                <a:latin typeface="Verdana" pitchFamily="34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57" tIns="47378" rIns="94757" bIns="47378" numCol="1" anchor="t" anchorCtr="0" compatLnSpc="1">
            <a:prstTxWarp prst="textNoShape">
              <a:avLst/>
            </a:prstTxWarp>
          </a:bodyPr>
          <a:lstStyle>
            <a:lvl1pPr algn="r" defTabSz="947738" eaLnBrk="1" hangingPunct="1">
              <a:defRPr sz="1200">
                <a:latin typeface="Verdana" pitchFamily="34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22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2188" y="768350"/>
            <a:ext cx="5116512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48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0925"/>
            <a:ext cx="5207000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57" tIns="47378" rIns="94757" bIns="4737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 smtClean="0"/>
              <a:t>Klicken Sie, um die Formate des Vorlagentextes zu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</a:p>
        </p:txBody>
      </p:sp>
      <p:sp>
        <p:nvSpPr>
          <p:cNvPr id="348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57" tIns="47378" rIns="94757" bIns="47378" numCol="1" anchor="b" anchorCtr="0" compatLnSpc="1">
            <a:prstTxWarp prst="textNoShape">
              <a:avLst/>
            </a:prstTxWarp>
          </a:bodyPr>
          <a:lstStyle>
            <a:lvl1pPr defTabSz="947738"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48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57" tIns="47378" rIns="94757" bIns="47378" numCol="1" anchor="b" anchorCtr="0" compatLnSpc="1">
            <a:prstTxWarp prst="textNoShape">
              <a:avLst/>
            </a:prstTxWarp>
          </a:bodyPr>
          <a:lstStyle>
            <a:lvl1pPr algn="r" defTabSz="947738"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fld id="{FABCA902-51D0-4602-B06E-7B2FCFF5FAD7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485517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de-DE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9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2409825" y="4616450"/>
            <a:ext cx="6467475" cy="1057275"/>
          </a:xfrm>
        </p:spPr>
        <p:txBody>
          <a:bodyPr lIns="360000"/>
          <a:lstStyle>
            <a:lvl1pPr>
              <a:defRPr sz="2000" b="1" smtClean="0">
                <a:solidFill>
                  <a:srgbClr val="0066CC"/>
                </a:solidFill>
              </a:defRPr>
            </a:lvl1pPr>
          </a:lstStyle>
          <a:p>
            <a:r>
              <a:rPr lang="x-none" smtClean="0"/>
              <a:t>Master-Untertitelformat bearbeiten</a:t>
            </a:r>
            <a:endParaRPr lang="de-DE" smtClean="0"/>
          </a:p>
        </p:txBody>
      </p:sp>
      <p:sp>
        <p:nvSpPr>
          <p:cNvPr id="45060" name="Rectangle 5"/>
          <p:cNvSpPr>
            <a:spLocks noGrp="1" noChangeArrowheads="1"/>
          </p:cNvSpPr>
          <p:nvPr>
            <p:ph type="ctrTitle"/>
          </p:nvPr>
        </p:nvSpPr>
        <p:spPr>
          <a:xfrm>
            <a:off x="2409825" y="2579688"/>
            <a:ext cx="6477000" cy="1470025"/>
          </a:xfrm>
        </p:spPr>
        <p:txBody>
          <a:bodyPr lIns="360000" anchor="t"/>
          <a:lstStyle>
            <a:lvl1pPr>
              <a:lnSpc>
                <a:spcPct val="100000"/>
              </a:lnSpc>
              <a:defRPr sz="3600" smtClean="0"/>
            </a:lvl1pPr>
          </a:lstStyle>
          <a:p>
            <a:r>
              <a:rPr lang="x-none" smtClean="0"/>
              <a:t>Mastertitelformat bearbeiten</a:t>
            </a:r>
            <a:endParaRPr lang="de-DE" smtClean="0"/>
          </a:p>
        </p:txBody>
      </p:sp>
      <p:sp>
        <p:nvSpPr>
          <p:cNvPr id="327688" name="Rectangle 8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Girls Day 2016, 28.4. : Autonomes Fahren</a:t>
            </a:r>
            <a:endParaRPr lang="de-DE" dirty="0"/>
          </a:p>
        </p:txBody>
      </p:sp>
      <p:sp>
        <p:nvSpPr>
          <p:cNvPr id="12" name="Text Box 8"/>
          <p:cNvSpPr txBox="1">
            <a:spLocks noChangeArrowheads="1"/>
          </p:cNvSpPr>
          <p:nvPr/>
        </p:nvSpPr>
        <p:spPr bwMode="auto">
          <a:xfrm>
            <a:off x="260350" y="295275"/>
            <a:ext cx="4321175" cy="2859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pPr eaLnBrk="0" hangingPunct="0">
              <a:lnSpc>
                <a:spcPct val="65000"/>
              </a:lnSpc>
              <a:spcBef>
                <a:spcPct val="50000"/>
              </a:spcBef>
            </a:pPr>
            <a:r>
              <a:rPr lang="de-DE" sz="1000" b="1" dirty="0" smtClean="0">
                <a:solidFill>
                  <a:srgbClr val="5F5F5F"/>
                </a:solidFill>
                <a:cs typeface="Arial" charset="0"/>
              </a:rPr>
              <a:t>Dipl. </a:t>
            </a:r>
            <a:r>
              <a:rPr lang="de-DE" sz="1000" b="1" dirty="0" err="1" smtClean="0">
                <a:solidFill>
                  <a:srgbClr val="5F5F5F"/>
                </a:solidFill>
                <a:cs typeface="Arial" charset="0"/>
              </a:rPr>
              <a:t>Inform</a:t>
            </a:r>
            <a:r>
              <a:rPr lang="de-DE" sz="1000" b="1" dirty="0" smtClean="0">
                <a:solidFill>
                  <a:srgbClr val="5F5F5F"/>
                </a:solidFill>
                <a:cs typeface="Arial" charset="0"/>
              </a:rPr>
              <a:t>. Till Zoppke</a:t>
            </a:r>
            <a:endParaRPr lang="de-DE" sz="1000" b="1" dirty="0">
              <a:solidFill>
                <a:srgbClr val="5F5F5F"/>
              </a:solidFill>
              <a:cs typeface="Arial" charset="0"/>
            </a:endParaRPr>
          </a:p>
          <a:p>
            <a:pPr eaLnBrk="0" hangingPunct="0">
              <a:lnSpc>
                <a:spcPct val="65000"/>
              </a:lnSpc>
              <a:spcBef>
                <a:spcPct val="50000"/>
              </a:spcBef>
            </a:pPr>
            <a:r>
              <a:rPr lang="de-DE" sz="1000" b="1" dirty="0" smtClean="0">
                <a:solidFill>
                  <a:srgbClr val="5F5F5F"/>
                </a:solidFill>
                <a:cs typeface="Arial" charset="0"/>
              </a:rPr>
              <a:t>AG Programmiersprachen, Institut für Informatik</a:t>
            </a:r>
            <a:endParaRPr lang="de-DE" sz="1000" b="1" dirty="0">
              <a:solidFill>
                <a:srgbClr val="5F5F5F"/>
              </a:solidFill>
              <a:cs typeface="Arial" charset="0"/>
            </a:endParaRPr>
          </a:p>
        </p:txBody>
      </p:sp>
      <p:pic>
        <p:nvPicPr>
          <p:cNvPr id="45064" name="Picture 24" descr="Logo_RGB_300dpi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38938" y="144463"/>
            <a:ext cx="2138362" cy="566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Rectangle 13"/>
          <p:cNvSpPr>
            <a:spLocks noChangeArrowheads="1"/>
          </p:cNvSpPr>
          <p:nvPr/>
        </p:nvSpPr>
        <p:spPr bwMode="auto">
          <a:xfrm>
            <a:off x="0" y="6665913"/>
            <a:ext cx="9144000" cy="192087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defRPr/>
            </a:pPr>
            <a:endParaRPr lang="de-DE">
              <a:latin typeface="Verdana" pitchFamily="34" charset="0"/>
            </a:endParaRP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Mastertextformat bearbeiten</a:t>
            </a:r>
          </a:p>
          <a:p>
            <a:pPr lvl="1"/>
            <a:r>
              <a:rPr lang="x-none" smtClean="0"/>
              <a:t>Zweite Ebene</a:t>
            </a:r>
          </a:p>
          <a:p>
            <a:pPr lvl="2"/>
            <a:r>
              <a:rPr lang="x-none" smtClean="0"/>
              <a:t>Dritte Ebene</a:t>
            </a:r>
          </a:p>
          <a:p>
            <a:pPr lvl="3"/>
            <a:r>
              <a:rPr lang="x-none" smtClean="0"/>
              <a:t>Vierte Ebene</a:t>
            </a:r>
          </a:p>
          <a:p>
            <a:pPr lvl="4"/>
            <a:r>
              <a:rPr lang="x-none" smtClean="0"/>
              <a:t>Fünfte Ebene</a:t>
            </a:r>
            <a:endParaRPr lang="de-DE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Girls Day 2016, 28.4. : Autonomes Fahren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732588" y="838200"/>
            <a:ext cx="2160587" cy="5478463"/>
          </a:xfrm>
        </p:spPr>
        <p:txBody>
          <a:bodyPr vert="eaVert"/>
          <a:lstStyle/>
          <a:p>
            <a:r>
              <a:rPr lang="x-non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250825" y="838200"/>
            <a:ext cx="6329363" cy="5478463"/>
          </a:xfrm>
        </p:spPr>
        <p:txBody>
          <a:bodyPr vert="eaVert"/>
          <a:lstStyle/>
          <a:p>
            <a:pPr lvl="0"/>
            <a:r>
              <a:rPr lang="x-none" smtClean="0"/>
              <a:t>Mastertextformat bearbeiten</a:t>
            </a:r>
          </a:p>
          <a:p>
            <a:pPr lvl="1"/>
            <a:r>
              <a:rPr lang="x-none" smtClean="0"/>
              <a:t>Zweite Ebene</a:t>
            </a:r>
          </a:p>
          <a:p>
            <a:pPr lvl="2"/>
            <a:r>
              <a:rPr lang="x-none" smtClean="0"/>
              <a:t>Dritte Ebene</a:t>
            </a:r>
          </a:p>
          <a:p>
            <a:pPr lvl="3"/>
            <a:r>
              <a:rPr lang="x-none" smtClean="0"/>
              <a:t>Vierte Ebene</a:t>
            </a:r>
          </a:p>
          <a:p>
            <a:pPr lvl="4"/>
            <a:r>
              <a:rPr lang="x-none" smtClean="0"/>
              <a:t>Fünfte Ebene</a:t>
            </a:r>
            <a:endParaRPr lang="de-DE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Girls Day 2016, 28.4. : Autonomes Fahren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Mastertextformat bearbeiten</a:t>
            </a:r>
          </a:p>
          <a:p>
            <a:pPr lvl="1"/>
            <a:r>
              <a:rPr lang="x-none" smtClean="0"/>
              <a:t>Zweite Ebene</a:t>
            </a:r>
          </a:p>
          <a:p>
            <a:pPr lvl="2"/>
            <a:r>
              <a:rPr lang="x-none" smtClean="0"/>
              <a:t>Dritte Ebene</a:t>
            </a:r>
          </a:p>
          <a:p>
            <a:pPr lvl="3"/>
            <a:r>
              <a:rPr lang="x-none" smtClean="0"/>
              <a:t>Vierte Ebene</a:t>
            </a:r>
          </a:p>
          <a:p>
            <a:pPr lvl="4"/>
            <a:r>
              <a:rPr lang="x-none" smtClean="0"/>
              <a:t>Fünfte Ebene</a:t>
            </a:r>
            <a:endParaRPr lang="de-DE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Girls Day 2016, 28.4. : Autonomes Fahren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x-none" smtClean="0"/>
              <a:t>Mastertextformat bearbeiten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Girls Day 2016, 28.4. : Autonomes Fahren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0825" y="1808163"/>
            <a:ext cx="4244975" cy="45085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Mastertextformat bearbeiten</a:t>
            </a:r>
          </a:p>
          <a:p>
            <a:pPr lvl="1"/>
            <a:r>
              <a:rPr lang="x-none" smtClean="0"/>
              <a:t>Zweite Ebene</a:t>
            </a:r>
          </a:p>
          <a:p>
            <a:pPr lvl="2"/>
            <a:r>
              <a:rPr lang="x-none" smtClean="0"/>
              <a:t>Dritte Ebene</a:t>
            </a:r>
          </a:p>
          <a:p>
            <a:pPr lvl="3"/>
            <a:r>
              <a:rPr lang="x-none" smtClean="0"/>
              <a:t>Vierte Ebene</a:t>
            </a:r>
          </a:p>
          <a:p>
            <a:pPr lvl="4"/>
            <a:r>
              <a:rPr lang="x-non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808163"/>
            <a:ext cx="4244975" cy="45085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Mastertextformat bearbeiten</a:t>
            </a:r>
          </a:p>
          <a:p>
            <a:pPr lvl="1"/>
            <a:r>
              <a:rPr lang="x-none" smtClean="0"/>
              <a:t>Zweite Ebene</a:t>
            </a:r>
          </a:p>
          <a:p>
            <a:pPr lvl="2"/>
            <a:r>
              <a:rPr lang="x-none" smtClean="0"/>
              <a:t>Dritte Ebene</a:t>
            </a:r>
          </a:p>
          <a:p>
            <a:pPr lvl="3"/>
            <a:r>
              <a:rPr lang="x-none" smtClean="0"/>
              <a:t>Vierte Ebene</a:t>
            </a:r>
          </a:p>
          <a:p>
            <a:pPr lvl="4"/>
            <a:r>
              <a:rPr lang="x-none" smtClean="0"/>
              <a:t>Fünfte Ebene</a:t>
            </a:r>
            <a:endParaRPr lang="de-DE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Girls Day 2016, 28.4. : Autonomes Fahren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x-non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Mastertextformat bearbeiten</a:t>
            </a:r>
          </a:p>
          <a:p>
            <a:pPr lvl="1"/>
            <a:r>
              <a:rPr lang="x-none" smtClean="0"/>
              <a:t>Zweite Ebene</a:t>
            </a:r>
          </a:p>
          <a:p>
            <a:pPr lvl="2"/>
            <a:r>
              <a:rPr lang="x-none" smtClean="0"/>
              <a:t>Dritte Ebene</a:t>
            </a:r>
          </a:p>
          <a:p>
            <a:pPr lvl="3"/>
            <a:r>
              <a:rPr lang="x-none" smtClean="0"/>
              <a:t>Vierte Ebene</a:t>
            </a:r>
          </a:p>
          <a:p>
            <a:pPr lvl="4"/>
            <a:r>
              <a:rPr lang="x-non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Mastertextformat bearbeiten</a:t>
            </a:r>
          </a:p>
          <a:p>
            <a:pPr lvl="1"/>
            <a:r>
              <a:rPr lang="x-none" smtClean="0"/>
              <a:t>Zweite Ebene</a:t>
            </a:r>
          </a:p>
          <a:p>
            <a:pPr lvl="2"/>
            <a:r>
              <a:rPr lang="x-none" smtClean="0"/>
              <a:t>Dritte Ebene</a:t>
            </a:r>
          </a:p>
          <a:p>
            <a:pPr lvl="3"/>
            <a:r>
              <a:rPr lang="x-none" smtClean="0"/>
              <a:t>Vierte Ebene</a:t>
            </a:r>
          </a:p>
          <a:p>
            <a:pPr lvl="4"/>
            <a:r>
              <a:rPr lang="x-none" smtClean="0"/>
              <a:t>Fünfte Ebene</a:t>
            </a:r>
            <a:endParaRPr lang="de-DE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Girls Day 2016, 28.4. : Autonomes Fahren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Mastertitelformat bearbeiten</a:t>
            </a:r>
            <a:endParaRPr lang="de-DE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Girls Day 2016, 28.4. : Autonomes Fahren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Girls Day 2016, 28.4. : Autonomes Fahren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x-non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Mastertextformat bearbeiten</a:t>
            </a:r>
          </a:p>
          <a:p>
            <a:pPr lvl="1"/>
            <a:r>
              <a:rPr lang="x-none" smtClean="0"/>
              <a:t>Zweite Ebene</a:t>
            </a:r>
          </a:p>
          <a:p>
            <a:pPr lvl="2"/>
            <a:r>
              <a:rPr lang="x-none" smtClean="0"/>
              <a:t>Dritte Ebene</a:t>
            </a:r>
          </a:p>
          <a:p>
            <a:pPr lvl="3"/>
            <a:r>
              <a:rPr lang="x-none" smtClean="0"/>
              <a:t>Vierte Ebene</a:t>
            </a:r>
          </a:p>
          <a:p>
            <a:pPr lvl="4"/>
            <a:r>
              <a:rPr lang="x-non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Mastertextformat bearbeiten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Girls Day 2016, 28.4. : Autonomes Fahren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x-non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x-none" noProof="0" smtClean="0"/>
              <a:t>Bild auf Platzhalter ziehen oder durch Klicken auf Symbol hinzufügen</a:t>
            </a:r>
            <a:endParaRPr lang="de-DE" noProof="0" smtClean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Mastertextformat bearbeiten</a:t>
            </a:r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Girls Day 2016, 28.4. : Autonomes Fahren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3"/>
          <p:cNvSpPr>
            <a:spLocks noChangeArrowheads="1"/>
          </p:cNvSpPr>
          <p:nvPr/>
        </p:nvSpPr>
        <p:spPr bwMode="auto">
          <a:xfrm>
            <a:off x="0" y="6665913"/>
            <a:ext cx="9144000" cy="192087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defRPr/>
            </a:pPr>
            <a:endParaRPr lang="de-DE">
              <a:latin typeface="Verdana" pitchFamily="34" charset="0"/>
            </a:endParaRPr>
          </a:p>
        </p:txBody>
      </p:sp>
      <p:sp>
        <p:nvSpPr>
          <p:cNvPr id="2051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619250"/>
            <a:ext cx="8642350" cy="4862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</a:p>
        </p:txBody>
      </p:sp>
      <p:sp>
        <p:nvSpPr>
          <p:cNvPr id="2052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250825" y="946150"/>
            <a:ext cx="8642350" cy="42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Mastertitelformat bearbeiten</a:t>
            </a:r>
          </a:p>
        </p:txBody>
      </p:sp>
      <p:sp>
        <p:nvSpPr>
          <p:cNvPr id="327686" name="Rectangle 6"/>
          <p:cNvSpPr>
            <a:spLocks noChangeArrowheads="1"/>
          </p:cNvSpPr>
          <p:nvPr/>
        </p:nvSpPr>
        <p:spPr bwMode="auto">
          <a:xfrm>
            <a:off x="7610475" y="6627813"/>
            <a:ext cx="1227138" cy="239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53965218-A59B-4292-9C98-79B58A46A890}" type="slidenum">
              <a:rPr lang="de-DE" sz="1000" b="1">
                <a:solidFill>
                  <a:srgbClr val="5F5F5F"/>
                </a:solidFill>
              </a:rPr>
              <a:pPr algn="r">
                <a:defRPr/>
              </a:pPr>
              <a:t>‹Nr.›</a:t>
            </a:fld>
            <a:endParaRPr lang="de-DE" sz="1000" b="1" dirty="0">
              <a:solidFill>
                <a:srgbClr val="5F5F5F"/>
              </a:solidFill>
            </a:endParaRPr>
          </a:p>
        </p:txBody>
      </p:sp>
      <p:sp>
        <p:nvSpPr>
          <p:cNvPr id="327688" name="Rectangle 8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50825" y="6629400"/>
            <a:ext cx="5976938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>
              <a:defRPr sz="1000" b="0">
                <a:solidFill>
                  <a:srgbClr val="5F5F5F"/>
                </a:solidFill>
              </a:defRPr>
            </a:lvl1pPr>
          </a:lstStyle>
          <a:p>
            <a:r>
              <a:rPr lang="de-DE" smtClean="0"/>
              <a:t>Girls Day 2016, 28.4. : Autonomes Fahren</a:t>
            </a:r>
            <a:endParaRPr lang="de-DE" dirty="0"/>
          </a:p>
        </p:txBody>
      </p:sp>
      <p:pic>
        <p:nvPicPr>
          <p:cNvPr id="2056" name="Picture 24" descr="Logo_RGB_300dpi"/>
          <p:cNvPicPr>
            <a:picLocks noChangeAspect="1" noChangeArrowheads="1"/>
          </p:cNvPicPr>
          <p:nvPr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38938" y="144463"/>
            <a:ext cx="2138362" cy="566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9" r:id="rId2"/>
    <p:sldLayoutId id="2147483688" r:id="rId3"/>
    <p:sldLayoutId id="2147483687" r:id="rId4"/>
    <p:sldLayoutId id="2147483686" r:id="rId5"/>
    <p:sldLayoutId id="2147483685" r:id="rId6"/>
    <p:sldLayoutId id="2147483684" r:id="rId7"/>
    <p:sldLayoutId id="2147483683" r:id="rId8"/>
    <p:sldLayoutId id="2147483682" r:id="rId9"/>
    <p:sldLayoutId id="2147483681" r:id="rId10"/>
    <p:sldLayoutId id="2147483680" r:id="rId11"/>
  </p:sldLayoutIdLst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  <p:hf sldNum="0" hd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 b="1">
          <a:solidFill>
            <a:srgbClr val="003366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 b="1">
          <a:solidFill>
            <a:srgbClr val="003366"/>
          </a:solidFill>
          <a:latin typeface="Arial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 b="1">
          <a:solidFill>
            <a:srgbClr val="003366"/>
          </a:solidFill>
          <a:latin typeface="Arial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 b="1">
          <a:solidFill>
            <a:srgbClr val="003366"/>
          </a:solidFill>
          <a:latin typeface="Arial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 b="1">
          <a:solidFill>
            <a:srgbClr val="003366"/>
          </a:solidFill>
          <a:latin typeface="Arial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 b="1">
          <a:solidFill>
            <a:srgbClr val="003366"/>
          </a:solidFill>
          <a:latin typeface="Arial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 b="1">
          <a:solidFill>
            <a:srgbClr val="003366"/>
          </a:solidFill>
          <a:latin typeface="Arial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 b="1">
          <a:solidFill>
            <a:srgbClr val="003366"/>
          </a:solidFill>
          <a:latin typeface="Arial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 b="1">
          <a:solidFill>
            <a:srgbClr val="003366"/>
          </a:solidFill>
          <a:latin typeface="Arial" charset="0"/>
        </a:defRPr>
      </a:lvl9pPr>
    </p:titleStyle>
    <p:bodyStyle>
      <a:lvl1pPr algn="l" rtl="0" eaLnBrk="1" fontAlgn="base" hangingPunct="1">
        <a:lnSpc>
          <a:spcPct val="102000"/>
        </a:lnSpc>
        <a:spcBef>
          <a:spcPts val="500"/>
        </a:spcBef>
        <a:spcAft>
          <a:spcPct val="0"/>
        </a:spcAft>
        <a:buClr>
          <a:srgbClr val="000000"/>
        </a:buClr>
        <a:defRPr>
          <a:solidFill>
            <a:srgbClr val="000000"/>
          </a:solidFill>
          <a:latin typeface="+mn-lt"/>
          <a:ea typeface="+mn-ea"/>
          <a:cs typeface="+mn-cs"/>
        </a:defRPr>
      </a:lvl1pPr>
      <a:lvl2pPr marL="355600" indent="-176213" algn="l" rtl="0" eaLnBrk="1" fontAlgn="base" hangingPunct="1">
        <a:lnSpc>
          <a:spcPct val="102000"/>
        </a:lnSpc>
        <a:spcBef>
          <a:spcPts val="500"/>
        </a:spcBef>
        <a:spcAft>
          <a:spcPct val="0"/>
        </a:spcAft>
        <a:buClr>
          <a:srgbClr val="000000"/>
        </a:buClr>
        <a:buChar char="-"/>
        <a:defRPr>
          <a:solidFill>
            <a:srgbClr val="000000"/>
          </a:solidFill>
          <a:latin typeface="+mn-lt"/>
        </a:defRPr>
      </a:lvl2pPr>
      <a:lvl3pPr marL="723900" indent="-188913" algn="l" rtl="0" eaLnBrk="1" fontAlgn="base" hangingPunct="1">
        <a:lnSpc>
          <a:spcPct val="102000"/>
        </a:lnSpc>
        <a:spcBef>
          <a:spcPts val="500"/>
        </a:spcBef>
        <a:spcAft>
          <a:spcPct val="0"/>
        </a:spcAft>
        <a:buClr>
          <a:srgbClr val="000000"/>
        </a:buClr>
        <a:buChar char="-"/>
        <a:defRPr>
          <a:solidFill>
            <a:srgbClr val="000000"/>
          </a:solidFill>
          <a:latin typeface="+mn-lt"/>
        </a:defRPr>
      </a:lvl3pPr>
      <a:lvl4pPr marL="1079500" indent="-176213" algn="l" rtl="0" eaLnBrk="1" fontAlgn="base" hangingPunct="1">
        <a:lnSpc>
          <a:spcPct val="102000"/>
        </a:lnSpc>
        <a:spcBef>
          <a:spcPts val="500"/>
        </a:spcBef>
        <a:spcAft>
          <a:spcPct val="0"/>
        </a:spcAft>
        <a:buClr>
          <a:srgbClr val="000000"/>
        </a:buClr>
        <a:buChar char="-"/>
        <a:defRPr>
          <a:solidFill>
            <a:srgbClr val="000000"/>
          </a:solidFill>
          <a:latin typeface="+mn-lt"/>
        </a:defRPr>
      </a:lvl4pPr>
      <a:lvl5pPr marL="1435100" indent="-176213" algn="l" rtl="0" eaLnBrk="1" fontAlgn="base" hangingPunct="1">
        <a:lnSpc>
          <a:spcPct val="102000"/>
        </a:lnSpc>
        <a:spcBef>
          <a:spcPts val="500"/>
        </a:spcBef>
        <a:spcAft>
          <a:spcPct val="0"/>
        </a:spcAft>
        <a:buClr>
          <a:srgbClr val="000000"/>
        </a:buClr>
        <a:buChar char="-"/>
        <a:defRPr>
          <a:solidFill>
            <a:srgbClr val="000000"/>
          </a:solidFill>
          <a:latin typeface="+mn-lt"/>
        </a:defRPr>
      </a:lvl5pPr>
      <a:lvl6pPr marL="1892300" indent="-176213" algn="l" rtl="0" eaLnBrk="1" fontAlgn="base" hangingPunct="1">
        <a:lnSpc>
          <a:spcPct val="102000"/>
        </a:lnSpc>
        <a:spcBef>
          <a:spcPts val="500"/>
        </a:spcBef>
        <a:spcAft>
          <a:spcPct val="0"/>
        </a:spcAft>
        <a:buClr>
          <a:schemeClr val="tx1"/>
        </a:buClr>
        <a:buSzPct val="90000"/>
        <a:buChar char="-"/>
        <a:defRPr>
          <a:solidFill>
            <a:schemeClr val="tx1"/>
          </a:solidFill>
          <a:latin typeface="+mn-lt"/>
        </a:defRPr>
      </a:lvl6pPr>
      <a:lvl7pPr marL="2349500" indent="-176213" algn="l" rtl="0" eaLnBrk="1" fontAlgn="base" hangingPunct="1">
        <a:lnSpc>
          <a:spcPct val="102000"/>
        </a:lnSpc>
        <a:spcBef>
          <a:spcPts val="500"/>
        </a:spcBef>
        <a:spcAft>
          <a:spcPct val="0"/>
        </a:spcAft>
        <a:buClr>
          <a:schemeClr val="tx1"/>
        </a:buClr>
        <a:buSzPct val="90000"/>
        <a:buChar char="-"/>
        <a:defRPr>
          <a:solidFill>
            <a:schemeClr val="tx1"/>
          </a:solidFill>
          <a:latin typeface="+mn-lt"/>
        </a:defRPr>
      </a:lvl7pPr>
      <a:lvl8pPr marL="2806700" indent="-176213" algn="l" rtl="0" eaLnBrk="1" fontAlgn="base" hangingPunct="1">
        <a:lnSpc>
          <a:spcPct val="102000"/>
        </a:lnSpc>
        <a:spcBef>
          <a:spcPts val="500"/>
        </a:spcBef>
        <a:spcAft>
          <a:spcPct val="0"/>
        </a:spcAft>
        <a:buClr>
          <a:schemeClr val="tx1"/>
        </a:buClr>
        <a:buSzPct val="90000"/>
        <a:buChar char="-"/>
        <a:defRPr>
          <a:solidFill>
            <a:schemeClr val="tx1"/>
          </a:solidFill>
          <a:latin typeface="+mn-lt"/>
        </a:defRPr>
      </a:lvl8pPr>
      <a:lvl9pPr marL="3263900" indent="-176213" algn="l" rtl="0" eaLnBrk="1" fontAlgn="base" hangingPunct="1">
        <a:lnSpc>
          <a:spcPct val="102000"/>
        </a:lnSpc>
        <a:spcBef>
          <a:spcPts val="500"/>
        </a:spcBef>
        <a:spcAft>
          <a:spcPct val="0"/>
        </a:spcAft>
        <a:buClr>
          <a:schemeClr val="tx1"/>
        </a:buClr>
        <a:buSzPct val="90000"/>
        <a:buChar char="-"/>
        <a:defRPr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Girls Day 2016</a:t>
            </a:r>
            <a:br>
              <a:rPr lang="de-DE" dirty="0" smtClean="0"/>
            </a:br>
            <a:endParaRPr lang="de-DE" dirty="0"/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Workshop </a:t>
            </a:r>
            <a:r>
              <a:rPr lang="de-DE" dirty="0" smtClean="0"/>
              <a:t>„Autonomes Fahren“</a:t>
            </a:r>
            <a:endParaRPr lang="de-DE" dirty="0" smtClean="0"/>
          </a:p>
          <a:p>
            <a:r>
              <a:rPr lang="de-DE" dirty="0" smtClean="0"/>
              <a:t>28.4.2016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03258701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/>
          <a:p>
            <a:r>
              <a:rPr lang="de-DE" smtClean="0"/>
              <a:t>Girls Day 2016, 28.4. : Autonomes Fahren</a:t>
            </a:r>
            <a:endParaRPr lang="de-DE" dirty="0"/>
          </a:p>
        </p:txBody>
      </p:sp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Aufteilen in Teams</a:t>
            </a:r>
            <a:endParaRPr lang="de-DE" sz="280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de-DE" sz="2400" dirty="0" smtClean="0"/>
              <a:t>Findet euch zu zweit </a:t>
            </a:r>
            <a:r>
              <a:rPr lang="de-DE" sz="2400" dirty="0" smtClean="0"/>
              <a:t>zusammen</a:t>
            </a:r>
            <a:endParaRPr lang="de-DE" sz="2400" dirty="0" smtClean="0"/>
          </a:p>
          <a:p>
            <a:pPr marL="812800" lvl="1" indent="-457200"/>
            <a:r>
              <a:rPr lang="de-DE" sz="2000" dirty="0" smtClean="0"/>
              <a:t>Bitte nicht mit euren Freundinnen, sondern mit Leuten, die ihr noch nicht </a:t>
            </a:r>
            <a:r>
              <a:rPr lang="de-DE" sz="2000" dirty="0" smtClean="0"/>
              <a:t>kennt</a:t>
            </a:r>
          </a:p>
          <a:p>
            <a:pPr marL="812800" lvl="1" indent="-457200"/>
            <a:r>
              <a:rPr lang="de-DE" sz="2000" dirty="0" smtClean="0"/>
              <a:t>Wenn es ein 3er-Team gibt, ist das in Ordnung</a:t>
            </a:r>
            <a:endParaRPr lang="de-DE" sz="2000" dirty="0" smtClean="0"/>
          </a:p>
          <a:p>
            <a:endParaRPr lang="de-DE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de-DE" sz="2400" dirty="0" smtClean="0"/>
              <a:t>Setzt euch zusammen vor einen Computer und loggt euch ein</a:t>
            </a:r>
            <a:endParaRPr lang="de-DE" sz="2000" dirty="0" smtClean="0"/>
          </a:p>
          <a:p>
            <a:pPr marL="812800" lvl="1" indent="-457200"/>
            <a:r>
              <a:rPr lang="de-DE" sz="2000" dirty="0" smtClean="0"/>
              <a:t>Nur 1 Person braucht sich einloggen.</a:t>
            </a:r>
          </a:p>
          <a:p>
            <a:pPr marL="812800" lvl="1" indent="-457200"/>
            <a:r>
              <a:rPr lang="de-DE" sz="2000" dirty="0" smtClean="0"/>
              <a:t>Das kann einige Minuten dauern. W</a:t>
            </a:r>
            <a:r>
              <a:rPr lang="de-DE" sz="2000" dirty="0" smtClean="0"/>
              <a:t>ährend dieser Zeit zeigen wir euch, wie die Rennfahrzeuge gesteuert werden.</a:t>
            </a:r>
          </a:p>
          <a:p>
            <a:pPr marL="812800" lvl="1" indent="-457200"/>
            <a:endParaRPr lang="de-DE" sz="2000" dirty="0"/>
          </a:p>
          <a:p>
            <a:pPr marL="457200" indent="-457200">
              <a:buFont typeface="+mj-lt"/>
              <a:buAutoNum type="arabicPeriod"/>
            </a:pPr>
            <a:r>
              <a:rPr lang="de-DE" sz="2400" dirty="0" smtClean="0"/>
              <a:t>Jedes Team bekommt eine Farbe</a:t>
            </a:r>
            <a:endParaRPr lang="de-DE" sz="2400" dirty="0" smtClean="0"/>
          </a:p>
        </p:txBody>
      </p:sp>
    </p:spTree>
    <p:extLst>
      <p:ext uri="{BB962C8B-B14F-4D97-AF65-F5344CB8AC3E}">
        <p14:creationId xmlns:p14="http://schemas.microsoft.com/office/powerpoint/2010/main" val="1939831497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/>
          <a:p>
            <a:r>
              <a:rPr lang="de-DE" smtClean="0"/>
              <a:t>Girls Day 2016, 28.4. : Autonomes Fahren</a:t>
            </a:r>
            <a:endParaRPr lang="de-DE" dirty="0"/>
          </a:p>
        </p:txBody>
      </p:sp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Unser Framework f</a:t>
            </a:r>
            <a:r>
              <a:rPr lang="de-DE" sz="2800" dirty="0" smtClean="0"/>
              <a:t>ür die Simulation</a:t>
            </a:r>
            <a:endParaRPr lang="de-DE" sz="2800" dirty="0" smtClean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1587500"/>
            <a:ext cx="79248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260521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/>
          <a:p>
            <a:r>
              <a:rPr lang="de-DE" smtClean="0"/>
              <a:t>Girls Day 2016, 28.4. : Autonomes Fahren</a:t>
            </a:r>
            <a:endParaRPr lang="de-DE" dirty="0"/>
          </a:p>
        </p:txBody>
      </p:sp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Wichtige Begriffe</a:t>
            </a:r>
            <a:endParaRPr lang="de-DE" sz="280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1606550"/>
            <a:ext cx="8642350" cy="4862513"/>
          </a:xfrm>
        </p:spPr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de-DE" sz="2400" dirty="0" smtClean="0"/>
              <a:t>Drehzahl</a:t>
            </a:r>
          </a:p>
          <a:p>
            <a:pPr marL="457200" indent="-457200">
              <a:buFont typeface="Arial"/>
              <a:buChar char="•"/>
            </a:pPr>
            <a:r>
              <a:rPr lang="de-DE" sz="2400" dirty="0" err="1" smtClean="0"/>
              <a:t>Grip</a:t>
            </a:r>
            <a:endParaRPr lang="de-DE" sz="2400" dirty="0" smtClean="0"/>
          </a:p>
          <a:p>
            <a:pPr marL="457200" indent="-457200">
              <a:buFont typeface="Arial"/>
              <a:buChar char="•"/>
            </a:pPr>
            <a:r>
              <a:rPr lang="de-DE" sz="2400" dirty="0"/>
              <a:t>Winkel</a:t>
            </a:r>
          </a:p>
          <a:p>
            <a:pPr marL="457200" indent="-457200">
              <a:buFont typeface="Arial"/>
              <a:buChar char="•"/>
            </a:pPr>
            <a:r>
              <a:rPr lang="de-DE" sz="2400" dirty="0"/>
              <a:t>Stecken bleiben</a:t>
            </a:r>
          </a:p>
          <a:p>
            <a:pPr marL="457200" indent="-457200">
              <a:buFont typeface="Arial"/>
              <a:buChar char="•"/>
            </a:pPr>
            <a:r>
              <a:rPr lang="de-DE" sz="2400" dirty="0"/>
              <a:t>Panik-</a:t>
            </a:r>
            <a:r>
              <a:rPr lang="de-DE" sz="2400" dirty="0" smtClean="0"/>
              <a:t>Modus</a:t>
            </a:r>
          </a:p>
          <a:p>
            <a:pPr marL="457200" indent="-457200">
              <a:buFont typeface="Arial"/>
              <a:buChar char="•"/>
            </a:pPr>
            <a:r>
              <a:rPr lang="de-DE" sz="2400" dirty="0"/>
              <a:t>1 Tick = 0,02 Sekunden</a:t>
            </a:r>
          </a:p>
          <a:p>
            <a:pPr marL="457200" indent="-457200">
              <a:buFont typeface="Arial"/>
              <a:buChar char="•"/>
            </a:pPr>
            <a:r>
              <a:rPr lang="de-DE" sz="2400" dirty="0" smtClean="0"/>
              <a:t>Datei</a:t>
            </a:r>
            <a:endParaRPr lang="de-DE" sz="2400" dirty="0"/>
          </a:p>
          <a:p>
            <a:pPr marL="457200" indent="-457200">
              <a:buFont typeface="Arial"/>
              <a:buChar char="•"/>
            </a:pPr>
            <a:r>
              <a:rPr lang="de-DE" sz="2400" dirty="0" smtClean="0"/>
              <a:t>Parameter</a:t>
            </a:r>
          </a:p>
          <a:p>
            <a:pPr marL="457200" indent="-457200">
              <a:buFont typeface="Arial"/>
              <a:buChar char="•"/>
            </a:pPr>
            <a:r>
              <a:rPr lang="de-DE" sz="2400" dirty="0" smtClean="0"/>
              <a:t>Integer / Double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4600" y="4229099"/>
            <a:ext cx="4933816" cy="2286001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94200" y="1657351"/>
            <a:ext cx="4292600" cy="2414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889505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/>
          <a:p>
            <a:r>
              <a:rPr lang="de-DE" smtClean="0"/>
              <a:t>Girls Day 2016, 28.4. : Autonomes Fahren</a:t>
            </a:r>
            <a:endParaRPr lang="de-DE" dirty="0"/>
          </a:p>
        </p:txBody>
      </p:sp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Eure Aufgabe</a:t>
            </a:r>
            <a:endParaRPr lang="de-DE" sz="280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de-DE" sz="2400" dirty="0" smtClean="0"/>
              <a:t>Passt f</a:t>
            </a:r>
            <a:r>
              <a:rPr lang="de-DE" sz="2400" dirty="0" smtClean="0"/>
              <a:t>ür eure Farbe die Parameter an und macht das Auto so schnell wie möglich</a:t>
            </a:r>
            <a:endParaRPr lang="de-DE" sz="2400" dirty="0" smtClean="0"/>
          </a:p>
          <a:p>
            <a:pPr marL="812800" lvl="1" indent="-457200"/>
            <a:r>
              <a:rPr lang="de-DE" sz="2000" dirty="0" smtClean="0"/>
              <a:t>Wir zeigen euch das einmal</a:t>
            </a:r>
          </a:p>
          <a:p>
            <a:pPr marL="812800" lvl="1" indent="-457200"/>
            <a:r>
              <a:rPr lang="de-DE" sz="2000" dirty="0" smtClean="0"/>
              <a:t>Wir helfen euch gerne</a:t>
            </a:r>
          </a:p>
          <a:p>
            <a:pPr marL="812800" lvl="1" indent="-457200"/>
            <a:r>
              <a:rPr lang="de-DE" sz="2000" dirty="0" smtClean="0"/>
              <a:t>Wenn ihr eine neue Bestzeit habt, sagt uns bescheid</a:t>
            </a:r>
            <a:endParaRPr lang="de-DE" sz="2000" dirty="0" smtClean="0"/>
          </a:p>
          <a:p>
            <a:pPr marL="457200" indent="-457200">
              <a:buFont typeface="+mj-lt"/>
              <a:buAutoNum type="arabicPeriod"/>
            </a:pPr>
            <a:endParaRPr lang="de-DE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de-DE" sz="2400" dirty="0" smtClean="0"/>
              <a:t>Um 12:00 sammeln wir eure Parameter-Dateien ein und bereiten das finale Rennen vor. Das schnellste Auto startet von Platz 1.</a:t>
            </a:r>
            <a:endParaRPr lang="de-DE" sz="2400" dirty="0" smtClean="0"/>
          </a:p>
        </p:txBody>
      </p:sp>
    </p:spTree>
    <p:extLst>
      <p:ext uri="{BB962C8B-B14F-4D97-AF65-F5344CB8AC3E}">
        <p14:creationId xmlns:p14="http://schemas.microsoft.com/office/powerpoint/2010/main" val="3122250716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/>
          <a:p>
            <a:r>
              <a:rPr lang="de-DE" smtClean="0"/>
              <a:t>Girls Day 2016, 28.4. : Autonomes Fahren</a:t>
            </a:r>
            <a:endParaRPr lang="de-DE" dirty="0"/>
          </a:p>
        </p:txBody>
      </p:sp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Tipps und Tricks</a:t>
            </a:r>
            <a:endParaRPr lang="de-DE" sz="280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1606550"/>
            <a:ext cx="8642350" cy="4862513"/>
          </a:xfrm>
        </p:spPr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de-DE" sz="2400" dirty="0" smtClean="0"/>
              <a:t>Probieren geht </a:t>
            </a:r>
            <a:r>
              <a:rPr lang="de-DE" sz="2400" dirty="0" smtClean="0"/>
              <a:t>über Studieren</a:t>
            </a:r>
          </a:p>
          <a:p>
            <a:pPr marL="457200" indent="-457200">
              <a:buFont typeface="Arial"/>
              <a:buChar char="•"/>
            </a:pPr>
            <a:r>
              <a:rPr lang="de-DE" sz="2400" dirty="0" smtClean="0"/>
              <a:t>Fangt oben in der Datei an</a:t>
            </a:r>
          </a:p>
          <a:p>
            <a:pPr marL="457200" indent="-457200">
              <a:buFont typeface="Arial"/>
              <a:buChar char="•"/>
            </a:pPr>
            <a:r>
              <a:rPr lang="de-DE" sz="2400" dirty="0" smtClean="0"/>
              <a:t>Ändert nur 1 oder 2 Parameter je Testlauf</a:t>
            </a:r>
          </a:p>
          <a:p>
            <a:pPr marL="457200" indent="-457200">
              <a:buFont typeface="Arial"/>
              <a:buChar char="•"/>
            </a:pPr>
            <a:r>
              <a:rPr lang="de-DE" sz="2400" dirty="0" smtClean="0"/>
              <a:t>Wenn ihr eine neue beste Konfiguration habt, macht eine Sicherungskopie</a:t>
            </a:r>
          </a:p>
          <a:p>
            <a:pPr marL="457200" indent="-457200">
              <a:buFont typeface="Arial"/>
              <a:buChar char="•"/>
            </a:pPr>
            <a:r>
              <a:rPr lang="de-DE" sz="2400" dirty="0" smtClean="0"/>
              <a:t>Mit der Plus-Taste (+) könnt ihr die Simulation beschleunigen</a:t>
            </a:r>
          </a:p>
          <a:p>
            <a:pPr marL="457200" indent="-457200">
              <a:buFont typeface="Arial"/>
              <a:buChar char="•"/>
            </a:pPr>
            <a:r>
              <a:rPr lang="de-DE" sz="2400" dirty="0" smtClean="0"/>
              <a:t>Probiert auch mal ein Rennen mit allen Fahrzeugen aus, als Übung für das Finale</a:t>
            </a:r>
          </a:p>
          <a:p>
            <a:pPr marL="457200" indent="-457200">
              <a:buFont typeface="Arial"/>
              <a:buChar char="•"/>
            </a:pPr>
            <a:endParaRPr lang="de-DE" sz="2400" dirty="0" smtClean="0"/>
          </a:p>
          <a:p>
            <a:endParaRPr lang="de-DE" sz="2400" dirty="0" smtClean="0"/>
          </a:p>
        </p:txBody>
      </p:sp>
    </p:spTree>
    <p:extLst>
      <p:ext uri="{BB962C8B-B14F-4D97-AF65-F5344CB8AC3E}">
        <p14:creationId xmlns:p14="http://schemas.microsoft.com/office/powerpoint/2010/main" val="1191086961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Arial" charset="0"/>
              </a:rPr>
              <a:t>Ablauf</a:t>
            </a:r>
            <a:endParaRPr lang="de-DE" dirty="0">
              <a:latin typeface="Arial" charset="0"/>
            </a:endParaRPr>
          </a:p>
        </p:txBody>
      </p:sp>
      <p:sp>
        <p:nvSpPr>
          <p:cNvPr id="17410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sz="2400" dirty="0" smtClean="0">
                <a:solidFill>
                  <a:schemeClr val="accent4"/>
                </a:solidFill>
                <a:latin typeface="Arial" charset="0"/>
              </a:rPr>
              <a:t>10:00 	Einführung und Vorstellung</a:t>
            </a:r>
            <a:endParaRPr lang="de-DE" sz="800" dirty="0">
              <a:latin typeface="Arial" charset="0"/>
            </a:endParaRPr>
          </a:p>
          <a:p>
            <a:pPr>
              <a:defRPr/>
            </a:pPr>
            <a:r>
              <a:rPr lang="de-DE" sz="2400" dirty="0" smtClean="0">
                <a:latin typeface="Arial" charset="0"/>
              </a:rPr>
              <a:t>10:30 </a:t>
            </a:r>
            <a:r>
              <a:rPr lang="de-DE" sz="2400" dirty="0">
                <a:latin typeface="Arial" charset="0"/>
              </a:rPr>
              <a:t>	</a:t>
            </a:r>
            <a:r>
              <a:rPr lang="de-DE" sz="2400" dirty="0" smtClean="0">
                <a:latin typeface="Arial" charset="0"/>
              </a:rPr>
              <a:t>Autonome Fahrzeuge der Freien </a:t>
            </a:r>
            <a:r>
              <a:rPr lang="de-DE" sz="2400" dirty="0" smtClean="0">
                <a:latin typeface="Arial" charset="0"/>
              </a:rPr>
              <a:t>Universität</a:t>
            </a:r>
            <a:endParaRPr lang="de-DE" sz="800" dirty="0">
              <a:latin typeface="Arial" charset="0"/>
            </a:endParaRPr>
          </a:p>
          <a:p>
            <a:pPr>
              <a:defRPr/>
            </a:pPr>
            <a:endParaRPr lang="de-DE" sz="2400" dirty="0" smtClean="0">
              <a:latin typeface="Arial" charset="0"/>
            </a:endParaRPr>
          </a:p>
          <a:p>
            <a:pPr>
              <a:defRPr/>
            </a:pPr>
            <a:r>
              <a:rPr lang="de-DE" sz="2400" dirty="0" smtClean="0">
                <a:latin typeface="Arial" charset="0"/>
              </a:rPr>
              <a:t>11:00</a:t>
            </a:r>
            <a:r>
              <a:rPr lang="de-DE" sz="2400" dirty="0">
                <a:latin typeface="Arial" charset="0"/>
              </a:rPr>
              <a:t>	</a:t>
            </a:r>
            <a:r>
              <a:rPr lang="de-DE" sz="2400" dirty="0" smtClean="0">
                <a:latin typeface="Arial" charset="0"/>
              </a:rPr>
              <a:t>Programmierung autonomer </a:t>
            </a:r>
            <a:r>
              <a:rPr lang="de-DE" sz="2400" dirty="0" smtClean="0">
                <a:latin typeface="Arial" charset="0"/>
              </a:rPr>
              <a:t>Rennfahrzeuge</a:t>
            </a:r>
            <a:endParaRPr lang="de-DE" sz="800" dirty="0">
              <a:latin typeface="Arial" charset="0"/>
            </a:endParaRPr>
          </a:p>
          <a:p>
            <a:pPr>
              <a:defRPr/>
            </a:pPr>
            <a:r>
              <a:rPr lang="de-DE" sz="2400" dirty="0" smtClean="0">
                <a:latin typeface="Arial" charset="0"/>
              </a:rPr>
              <a:t>	Pause</a:t>
            </a:r>
            <a:endParaRPr lang="de-DE" sz="800" dirty="0">
              <a:latin typeface="Arial" charset="0"/>
            </a:endParaRPr>
          </a:p>
          <a:p>
            <a:pPr>
              <a:defRPr/>
            </a:pPr>
            <a:endParaRPr lang="de-DE" sz="2400" dirty="0">
              <a:latin typeface="Arial" charset="0"/>
            </a:endParaRPr>
          </a:p>
          <a:p>
            <a:pPr>
              <a:defRPr/>
            </a:pPr>
            <a:r>
              <a:rPr lang="de-DE" sz="2400" dirty="0" smtClean="0">
                <a:latin typeface="Arial" charset="0"/>
              </a:rPr>
              <a:t>12:</a:t>
            </a:r>
            <a:r>
              <a:rPr lang="de-DE" sz="2400" dirty="0">
                <a:latin typeface="Arial" charset="0"/>
              </a:rPr>
              <a:t>00	</a:t>
            </a:r>
            <a:r>
              <a:rPr lang="de-DE" sz="2400" dirty="0" smtClean="0">
                <a:latin typeface="Arial" charset="0"/>
              </a:rPr>
              <a:t>Girls Day </a:t>
            </a:r>
            <a:r>
              <a:rPr lang="de-DE" sz="2400" dirty="0" smtClean="0">
                <a:latin typeface="Arial" charset="0"/>
              </a:rPr>
              <a:t>Pokal: Autonomes Autorennen</a:t>
            </a:r>
            <a:endParaRPr lang="de-DE" sz="2400" dirty="0">
              <a:latin typeface="Arial" charset="0"/>
            </a:endParaRPr>
          </a:p>
          <a:p>
            <a:pPr>
              <a:defRPr/>
            </a:pPr>
            <a:r>
              <a:rPr lang="de-DE" sz="2400" dirty="0" smtClean="0">
                <a:latin typeface="Arial" charset="0"/>
              </a:rPr>
              <a:t>		</a:t>
            </a:r>
            <a:endParaRPr lang="de-DE" sz="2400" dirty="0">
              <a:latin typeface="Arial" charset="0"/>
            </a:endParaRPr>
          </a:p>
        </p:txBody>
      </p:sp>
      <p:sp>
        <p:nvSpPr>
          <p:cNvPr id="6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Girls Day 2016, 28.4. : Autonomes Fahren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12605276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/>
          <a:p>
            <a:r>
              <a:rPr lang="de-DE" smtClean="0"/>
              <a:t>Girls Day 2016, 28.4. : Autonomes Fahren</a:t>
            </a:r>
            <a:endParaRPr lang="de-DE" dirty="0"/>
          </a:p>
        </p:txBody>
      </p:sp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Übung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de-DE" sz="2400" dirty="0" smtClean="0"/>
              <a:t>Findet euch zu zweit oder zu dritt zusammen</a:t>
            </a:r>
          </a:p>
          <a:p>
            <a:pPr marL="812800" lvl="1" indent="-457200"/>
            <a:r>
              <a:rPr lang="de-DE" sz="2000" dirty="0" smtClean="0"/>
              <a:t>Bitte nicht mit euren Freundinnen, sondern mit Leuten, die ihr noch nicht kennt</a:t>
            </a:r>
          </a:p>
          <a:p>
            <a:pPr marL="457200" indent="-457200">
              <a:buFont typeface="+mj-lt"/>
              <a:buAutoNum type="arabicPeriod"/>
            </a:pPr>
            <a:endParaRPr lang="de-DE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de-DE" sz="2400" dirty="0" smtClean="0"/>
              <a:t>Erzählt euch gegenseitig</a:t>
            </a:r>
            <a:endParaRPr lang="de-DE" sz="2000" dirty="0" smtClean="0"/>
          </a:p>
          <a:p>
            <a:pPr marL="812800" lvl="1" indent="-457200"/>
            <a:r>
              <a:rPr lang="de-DE" sz="2000" dirty="0" smtClean="0"/>
              <a:t>Wie heißt ihr?</a:t>
            </a:r>
          </a:p>
          <a:p>
            <a:pPr marL="812800" lvl="1" indent="-457200"/>
            <a:r>
              <a:rPr lang="de-DE" sz="2000" dirty="0" smtClean="0"/>
              <a:t>Auf welche Schule und in welche Klasse geht ihr?</a:t>
            </a:r>
          </a:p>
          <a:p>
            <a:pPr marL="812800" lvl="1" indent="-457200"/>
            <a:r>
              <a:rPr lang="de-DE" sz="2000" dirty="0" smtClean="0"/>
              <a:t>Mit welchem Verkehrsmittel </a:t>
            </a:r>
            <a:r>
              <a:rPr lang="de-DE" sz="2000" dirty="0" smtClean="0"/>
              <a:t>seid ihr heute zur Freien Universität gekommen?</a:t>
            </a:r>
            <a:endParaRPr lang="de-DE" sz="2000" dirty="0"/>
          </a:p>
          <a:p>
            <a:pPr marL="825500" lvl="2" indent="-457200"/>
            <a:r>
              <a:rPr lang="de-DE" sz="2000" dirty="0" smtClean="0"/>
              <a:t>Warum </a:t>
            </a:r>
            <a:r>
              <a:rPr lang="de-DE" sz="2000" dirty="0"/>
              <a:t>habt ihr euch für den Workshop „Autonomes Fahren“ entschieden?</a:t>
            </a:r>
          </a:p>
          <a:p>
            <a:pPr marL="457200" indent="-457200">
              <a:buFont typeface="+mj-lt"/>
              <a:buAutoNum type="arabicPeriod"/>
            </a:pPr>
            <a:endParaRPr lang="de-DE" sz="2400" dirty="0" smtClean="0"/>
          </a:p>
        </p:txBody>
      </p:sp>
    </p:spTree>
    <p:extLst>
      <p:ext uri="{BB962C8B-B14F-4D97-AF65-F5344CB8AC3E}">
        <p14:creationId xmlns:p14="http://schemas.microsoft.com/office/powerpoint/2010/main" val="3159544898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/>
          <a:p>
            <a:r>
              <a:rPr lang="de-DE" smtClean="0"/>
              <a:t>Girls Day 2016, 28.4. : Autonomes Fahren</a:t>
            </a:r>
            <a:endParaRPr lang="de-DE" dirty="0"/>
          </a:p>
        </p:txBody>
      </p:sp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Und jetzt für alle </a:t>
            </a:r>
            <a:r>
              <a:rPr lang="de-DE" sz="2800" dirty="0" smtClean="0">
                <a:sym typeface="Wingdings"/>
              </a:rPr>
              <a:t></a:t>
            </a:r>
            <a:endParaRPr lang="de-DE" sz="2800" dirty="0" smtClean="0"/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de-DE" sz="2400" dirty="0" smtClean="0"/>
              <a:t>Wie heißt ihr?</a:t>
            </a:r>
          </a:p>
          <a:p>
            <a:pPr marL="457200" indent="-457200">
              <a:buFont typeface="Arial"/>
              <a:buChar char="•"/>
            </a:pPr>
            <a:r>
              <a:rPr lang="de-DE" sz="2400" dirty="0" smtClean="0"/>
              <a:t>Auf welche Schule und in welche Klasse geht ihr?</a:t>
            </a:r>
          </a:p>
          <a:p>
            <a:pPr marL="457200" indent="-457200">
              <a:buFont typeface="Arial"/>
              <a:buChar char="•"/>
            </a:pPr>
            <a:r>
              <a:rPr lang="de-DE" sz="2400" dirty="0"/>
              <a:t>Mit welchem Verkehrsmittel seid ihr heute zur Freien Universität gekommen?</a:t>
            </a:r>
          </a:p>
          <a:p>
            <a:pPr marL="457200" indent="-457200">
              <a:buFont typeface="Arial"/>
              <a:buChar char="•"/>
            </a:pPr>
            <a:r>
              <a:rPr lang="de-DE" sz="2400" dirty="0" smtClean="0"/>
              <a:t>Warum </a:t>
            </a:r>
            <a:r>
              <a:rPr lang="de-DE" sz="2400" dirty="0" smtClean="0"/>
              <a:t>habt ihr euch für den Workshop „Autonomes Fahren“ entschieden?</a:t>
            </a:r>
          </a:p>
          <a:p>
            <a:endParaRPr lang="de-DE" sz="2400" dirty="0" smtClean="0"/>
          </a:p>
        </p:txBody>
      </p:sp>
    </p:spTree>
    <p:extLst>
      <p:ext uri="{BB962C8B-B14F-4D97-AF65-F5344CB8AC3E}">
        <p14:creationId xmlns:p14="http://schemas.microsoft.com/office/powerpoint/2010/main" val="3204315607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/>
          <a:p>
            <a:r>
              <a:rPr lang="de-DE" smtClean="0"/>
              <a:t>Girls Day 2016, 28.4. : Autonomes Fahren</a:t>
            </a:r>
            <a:endParaRPr lang="de-DE" dirty="0"/>
          </a:p>
        </p:txBody>
      </p:sp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Beam </a:t>
            </a:r>
            <a:r>
              <a:rPr lang="de-DE" sz="2800" dirty="0" err="1" smtClean="0"/>
              <a:t>me</a:t>
            </a:r>
            <a:r>
              <a:rPr lang="de-DE" sz="2800" dirty="0" smtClean="0"/>
              <a:t> </a:t>
            </a:r>
            <a:r>
              <a:rPr lang="de-DE" sz="2800" dirty="0" err="1" smtClean="0"/>
              <a:t>up</a:t>
            </a:r>
            <a:r>
              <a:rPr lang="de-DE" sz="2800" dirty="0" smtClean="0"/>
              <a:t> – An </a:t>
            </a:r>
            <a:r>
              <a:rPr lang="de-DE" sz="2800" dirty="0" err="1" smtClean="0"/>
              <a:t>autonomous</a:t>
            </a:r>
            <a:r>
              <a:rPr lang="de-DE" sz="2800" dirty="0" smtClean="0"/>
              <a:t> </a:t>
            </a:r>
            <a:r>
              <a:rPr lang="de-DE" sz="2800" dirty="0" err="1" smtClean="0"/>
              <a:t>car</a:t>
            </a:r>
            <a:r>
              <a:rPr lang="de-DE" sz="2800" dirty="0" smtClean="0"/>
              <a:t> in </a:t>
            </a:r>
            <a:r>
              <a:rPr lang="de-DE" sz="2800" dirty="0" err="1" smtClean="0"/>
              <a:t>action</a:t>
            </a:r>
            <a:endParaRPr lang="de-DE" sz="2800" dirty="0" smtClean="0"/>
          </a:p>
        </p:txBody>
      </p:sp>
      <p:pic>
        <p:nvPicPr>
          <p:cNvPr id="5" name="Beam me up autonomous car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0825" y="1622425"/>
            <a:ext cx="8642350" cy="4856163"/>
          </a:xfrm>
        </p:spPr>
      </p:pic>
    </p:spTree>
    <p:extLst>
      <p:ext uri="{BB962C8B-B14F-4D97-AF65-F5344CB8AC3E}">
        <p14:creationId xmlns:p14="http://schemas.microsoft.com/office/powerpoint/2010/main" val="574809215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/>
          <a:p>
            <a:r>
              <a:rPr lang="de-DE" smtClean="0"/>
              <a:t>Girls Day 2016, 28.4. : Autonomes Fahren</a:t>
            </a:r>
            <a:endParaRPr lang="de-DE" dirty="0"/>
          </a:p>
        </p:txBody>
      </p:sp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Frage: was ist euch aufgefallen?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473201"/>
            <a:ext cx="9144000" cy="5025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978126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/>
          <a:p>
            <a:r>
              <a:rPr lang="de-DE" smtClean="0"/>
              <a:t>Girls Day 2016, 28.4. : Autonomes Fahren</a:t>
            </a:r>
            <a:endParaRPr lang="de-DE" dirty="0"/>
          </a:p>
        </p:txBody>
      </p:sp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Autonome Fahrzeuge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250825" y="1606550"/>
            <a:ext cx="8642350" cy="4862513"/>
          </a:xfrm>
        </p:spPr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de-DE" sz="2400" dirty="0" smtClean="0"/>
              <a:t>Einsatz als fahrerloses Taxi</a:t>
            </a:r>
          </a:p>
          <a:p>
            <a:pPr marL="457200" indent="-457200">
              <a:buFont typeface="Arial"/>
              <a:buChar char="•"/>
            </a:pPr>
            <a:r>
              <a:rPr lang="de-DE" sz="2400" dirty="0" smtClean="0"/>
              <a:t>Kann über </a:t>
            </a:r>
            <a:r>
              <a:rPr lang="de-DE" sz="2400" dirty="0" err="1" smtClean="0"/>
              <a:t>iPad</a:t>
            </a:r>
            <a:r>
              <a:rPr lang="de-DE" sz="2400" dirty="0" smtClean="0"/>
              <a:t> gerufen werden</a:t>
            </a:r>
          </a:p>
          <a:p>
            <a:pPr marL="457200" indent="-457200">
              <a:buFont typeface="Arial"/>
              <a:buChar char="•"/>
            </a:pPr>
            <a:r>
              <a:rPr lang="de-DE" sz="2400" dirty="0" smtClean="0"/>
              <a:t>Positionierung über GPS</a:t>
            </a:r>
          </a:p>
          <a:p>
            <a:pPr marL="457200" indent="-457200">
              <a:buFont typeface="Arial"/>
              <a:buChar char="•"/>
            </a:pPr>
            <a:r>
              <a:rPr lang="de-DE" sz="2400" dirty="0"/>
              <a:t>Laser Scanner, Kameras, </a:t>
            </a:r>
            <a:r>
              <a:rPr lang="de-DE" sz="2400" dirty="0" smtClean="0"/>
              <a:t>Radar</a:t>
            </a:r>
          </a:p>
          <a:p>
            <a:pPr marL="457200" indent="-457200">
              <a:buFont typeface="Arial"/>
              <a:buChar char="•"/>
            </a:pPr>
            <a:r>
              <a:rPr lang="de-DE" sz="2400" dirty="0" smtClean="0"/>
              <a:t>Elektronik </a:t>
            </a:r>
            <a:r>
              <a:rPr lang="de-DE" sz="2400" dirty="0"/>
              <a:t>im </a:t>
            </a:r>
            <a:r>
              <a:rPr lang="de-DE" sz="2400" dirty="0" smtClean="0"/>
              <a:t>Kofferraum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8556" y="3441700"/>
            <a:ext cx="4185444" cy="3149600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752868"/>
            <a:ext cx="4978400" cy="283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660773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/>
          <a:p>
            <a:r>
              <a:rPr lang="de-DE" smtClean="0"/>
              <a:t>Girls Day 2016, 28.4. : Autonomes Fahren</a:t>
            </a:r>
            <a:endParaRPr lang="de-DE" dirty="0"/>
          </a:p>
        </p:txBody>
      </p:sp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Jetzt: Auf zum Auto, in die Physik-Garage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070100"/>
            <a:ext cx="9144000" cy="4381374"/>
          </a:xfrm>
          <a:prstGeom prst="rect">
            <a:avLst/>
          </a:prstGeom>
        </p:spPr>
      </p:pic>
      <p:cxnSp>
        <p:nvCxnSpPr>
          <p:cNvPr id="7" name="Gerade Verbindung mit Pfeil 6"/>
          <p:cNvCxnSpPr/>
          <p:nvPr/>
        </p:nvCxnSpPr>
        <p:spPr bwMode="auto">
          <a:xfrm flipH="1">
            <a:off x="2387600" y="3898900"/>
            <a:ext cx="3441700" cy="1714500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Gerade Verbindung mit Pfeil 9"/>
          <p:cNvCxnSpPr/>
          <p:nvPr/>
        </p:nvCxnSpPr>
        <p:spPr bwMode="auto">
          <a:xfrm flipH="1" flipV="1">
            <a:off x="1955800" y="4762500"/>
            <a:ext cx="482600" cy="876300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4978708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Arial" charset="0"/>
              </a:rPr>
              <a:t>Ablauf</a:t>
            </a:r>
            <a:endParaRPr lang="de-DE" dirty="0">
              <a:latin typeface="Arial" charset="0"/>
            </a:endParaRPr>
          </a:p>
        </p:txBody>
      </p:sp>
      <p:sp>
        <p:nvSpPr>
          <p:cNvPr id="17410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sz="2400" dirty="0" smtClean="0">
                <a:solidFill>
                  <a:schemeClr val="accent4"/>
                </a:solidFill>
                <a:latin typeface="Arial" charset="0"/>
              </a:rPr>
              <a:t>10:00 	Einführung und Vorstellung</a:t>
            </a:r>
            <a:endParaRPr lang="de-DE" sz="800" dirty="0">
              <a:latin typeface="Arial" charset="0"/>
            </a:endParaRPr>
          </a:p>
          <a:p>
            <a:pPr>
              <a:defRPr/>
            </a:pPr>
            <a:r>
              <a:rPr lang="de-DE" sz="2400" dirty="0" smtClean="0">
                <a:latin typeface="Arial" charset="0"/>
              </a:rPr>
              <a:t>10:30 </a:t>
            </a:r>
            <a:r>
              <a:rPr lang="de-DE" sz="2400" dirty="0">
                <a:latin typeface="Arial" charset="0"/>
              </a:rPr>
              <a:t>	</a:t>
            </a:r>
            <a:r>
              <a:rPr lang="de-DE" sz="2400" dirty="0" smtClean="0">
                <a:latin typeface="Arial" charset="0"/>
              </a:rPr>
              <a:t>Autonome Fahrzeuge der Freien </a:t>
            </a:r>
            <a:r>
              <a:rPr lang="de-DE" sz="2400" dirty="0" smtClean="0">
                <a:latin typeface="Arial" charset="0"/>
              </a:rPr>
              <a:t>Universität</a:t>
            </a:r>
            <a:endParaRPr lang="de-DE" sz="800" dirty="0">
              <a:latin typeface="Arial" charset="0"/>
            </a:endParaRPr>
          </a:p>
          <a:p>
            <a:pPr>
              <a:defRPr/>
            </a:pPr>
            <a:endParaRPr lang="de-DE" sz="2400" dirty="0" smtClean="0">
              <a:latin typeface="Arial" charset="0"/>
            </a:endParaRPr>
          </a:p>
          <a:p>
            <a:pPr>
              <a:defRPr/>
            </a:pPr>
            <a:r>
              <a:rPr lang="de-DE" sz="2400" dirty="0" smtClean="0">
                <a:solidFill>
                  <a:srgbClr val="FF0000"/>
                </a:solidFill>
                <a:latin typeface="Arial" charset="0"/>
              </a:rPr>
              <a:t>11:00</a:t>
            </a:r>
            <a:r>
              <a:rPr lang="de-DE" sz="2400" dirty="0">
                <a:solidFill>
                  <a:srgbClr val="FF0000"/>
                </a:solidFill>
                <a:latin typeface="Arial" charset="0"/>
              </a:rPr>
              <a:t>	</a:t>
            </a:r>
            <a:r>
              <a:rPr lang="de-DE" sz="2400" dirty="0" smtClean="0">
                <a:solidFill>
                  <a:srgbClr val="FF0000"/>
                </a:solidFill>
                <a:latin typeface="Arial" charset="0"/>
              </a:rPr>
              <a:t>Programmierung autonomer </a:t>
            </a:r>
            <a:r>
              <a:rPr lang="de-DE" sz="2400" dirty="0" smtClean="0">
                <a:solidFill>
                  <a:srgbClr val="FF0000"/>
                </a:solidFill>
                <a:latin typeface="Arial" charset="0"/>
              </a:rPr>
              <a:t>Rennfahrzeuge</a:t>
            </a:r>
            <a:endParaRPr lang="de-DE" sz="800" dirty="0">
              <a:solidFill>
                <a:srgbClr val="FF0000"/>
              </a:solidFill>
              <a:latin typeface="Arial" charset="0"/>
            </a:endParaRPr>
          </a:p>
          <a:p>
            <a:pPr>
              <a:defRPr/>
            </a:pPr>
            <a:r>
              <a:rPr lang="de-DE" sz="2400" dirty="0" smtClean="0">
                <a:latin typeface="Arial" charset="0"/>
              </a:rPr>
              <a:t>	Pause</a:t>
            </a:r>
            <a:endParaRPr lang="de-DE" sz="800" dirty="0">
              <a:latin typeface="Arial" charset="0"/>
            </a:endParaRPr>
          </a:p>
          <a:p>
            <a:pPr>
              <a:defRPr/>
            </a:pPr>
            <a:endParaRPr lang="de-DE" sz="2400" dirty="0">
              <a:latin typeface="Arial" charset="0"/>
            </a:endParaRPr>
          </a:p>
          <a:p>
            <a:pPr>
              <a:defRPr/>
            </a:pPr>
            <a:r>
              <a:rPr lang="de-DE" sz="2400" dirty="0" smtClean="0">
                <a:latin typeface="Arial" charset="0"/>
              </a:rPr>
              <a:t>12:</a:t>
            </a:r>
            <a:r>
              <a:rPr lang="de-DE" sz="2400" dirty="0">
                <a:latin typeface="Arial" charset="0"/>
              </a:rPr>
              <a:t>00	</a:t>
            </a:r>
            <a:r>
              <a:rPr lang="de-DE" sz="2400" dirty="0" smtClean="0">
                <a:latin typeface="Arial" charset="0"/>
              </a:rPr>
              <a:t>Girls Day </a:t>
            </a:r>
            <a:r>
              <a:rPr lang="de-DE" sz="2400" dirty="0" smtClean="0">
                <a:latin typeface="Arial" charset="0"/>
              </a:rPr>
              <a:t>Pokal: Autonomes Autorennen</a:t>
            </a:r>
            <a:endParaRPr lang="de-DE" sz="2400" dirty="0">
              <a:latin typeface="Arial" charset="0"/>
            </a:endParaRPr>
          </a:p>
          <a:p>
            <a:pPr>
              <a:defRPr/>
            </a:pPr>
            <a:r>
              <a:rPr lang="de-DE" sz="2400" dirty="0" smtClean="0">
                <a:latin typeface="Arial" charset="0"/>
              </a:rPr>
              <a:t>		</a:t>
            </a:r>
            <a:endParaRPr lang="de-DE" sz="2400" dirty="0">
              <a:latin typeface="Arial" charset="0"/>
            </a:endParaRPr>
          </a:p>
        </p:txBody>
      </p:sp>
      <p:sp>
        <p:nvSpPr>
          <p:cNvPr id="6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Girls Day 2016, 28.4. : Autonomes Fahren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1270489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tartup-Präsentation">
  <a:themeElements>
    <a:clrScheme name="FU_Standard-Vorlage_B 1">
      <a:dk1>
        <a:srgbClr val="333333"/>
      </a:dk1>
      <a:lt1>
        <a:srgbClr val="FFFFFF"/>
      </a:lt1>
      <a:dk2>
        <a:srgbClr val="003366"/>
      </a:dk2>
      <a:lt2>
        <a:srgbClr val="808080"/>
      </a:lt2>
      <a:accent1>
        <a:srgbClr val="CCD6E0"/>
      </a:accent1>
      <a:accent2>
        <a:srgbClr val="99CC00"/>
      </a:accent2>
      <a:accent3>
        <a:srgbClr val="FFFFFF"/>
      </a:accent3>
      <a:accent4>
        <a:srgbClr val="2A2A2A"/>
      </a:accent4>
      <a:accent5>
        <a:srgbClr val="E2E8ED"/>
      </a:accent5>
      <a:accent6>
        <a:srgbClr val="8AB900"/>
      </a:accent6>
      <a:hlink>
        <a:srgbClr val="0066CC"/>
      </a:hlink>
      <a:folHlink>
        <a:srgbClr val="003366"/>
      </a:folHlink>
    </a:clrScheme>
    <a:fontScheme name="PPT_Vorlag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PT_Vorlage 1">
        <a:dk1>
          <a:srgbClr val="333333"/>
        </a:dk1>
        <a:lt1>
          <a:srgbClr val="FFFFFF"/>
        </a:lt1>
        <a:dk2>
          <a:srgbClr val="969696"/>
        </a:dk2>
        <a:lt2>
          <a:srgbClr val="FFFFFF"/>
        </a:lt2>
        <a:accent1>
          <a:srgbClr val="BCC7F6"/>
        </a:accent1>
        <a:accent2>
          <a:srgbClr val="86B600"/>
        </a:accent2>
        <a:accent3>
          <a:srgbClr val="FFFFFF"/>
        </a:accent3>
        <a:accent4>
          <a:srgbClr val="2A2A2A"/>
        </a:accent4>
        <a:accent5>
          <a:srgbClr val="DAE0FA"/>
        </a:accent5>
        <a:accent6>
          <a:srgbClr val="79A500"/>
        </a:accent6>
        <a:hlink>
          <a:srgbClr val="003366"/>
        </a:hlink>
        <a:folHlink>
          <a:srgbClr val="CC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Vorlage 2">
        <a:dk1>
          <a:srgbClr val="333333"/>
        </a:dk1>
        <a:lt1>
          <a:srgbClr val="FFFFFF"/>
        </a:lt1>
        <a:dk2>
          <a:srgbClr val="969696"/>
        </a:dk2>
        <a:lt2>
          <a:srgbClr val="0066CC"/>
        </a:lt2>
        <a:accent1>
          <a:srgbClr val="BCC7F6"/>
        </a:accent1>
        <a:accent2>
          <a:srgbClr val="86B600"/>
        </a:accent2>
        <a:accent3>
          <a:srgbClr val="FFFFFF"/>
        </a:accent3>
        <a:accent4>
          <a:srgbClr val="2A2A2A"/>
        </a:accent4>
        <a:accent5>
          <a:srgbClr val="DAE0FA"/>
        </a:accent5>
        <a:accent6>
          <a:srgbClr val="79A500"/>
        </a:accent6>
        <a:hlink>
          <a:srgbClr val="003366"/>
        </a:hlink>
        <a:folHlink>
          <a:srgbClr val="CC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U_Standard-Vorlage_B 1">
        <a:dk1>
          <a:srgbClr val="333333"/>
        </a:dk1>
        <a:lt1>
          <a:srgbClr val="FFFFFF"/>
        </a:lt1>
        <a:dk2>
          <a:srgbClr val="003366"/>
        </a:dk2>
        <a:lt2>
          <a:srgbClr val="808080"/>
        </a:lt2>
        <a:accent1>
          <a:srgbClr val="CCD6E0"/>
        </a:accent1>
        <a:accent2>
          <a:srgbClr val="99CC00"/>
        </a:accent2>
        <a:accent3>
          <a:srgbClr val="FFFFFF"/>
        </a:accent3>
        <a:accent4>
          <a:srgbClr val="2A2A2A"/>
        </a:accent4>
        <a:accent5>
          <a:srgbClr val="E2E8ED"/>
        </a:accent5>
        <a:accent6>
          <a:srgbClr val="8AB900"/>
        </a:accent6>
        <a:hlink>
          <a:srgbClr val="0066CC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Startup-Präsentation.potx</Template>
  <TotalTime>0</TotalTime>
  <Words>515</Words>
  <Application>Microsoft Macintosh PowerPoint</Application>
  <PresentationFormat>Bildschirmpräsentation (4:3)</PresentationFormat>
  <Paragraphs>92</Paragraphs>
  <Slides>14</Slides>
  <Notes>12</Notes>
  <HiddenSlides>0</HiddenSlides>
  <MMClips>1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5" baseType="lpstr">
      <vt:lpstr>Startup-Präsentation</vt:lpstr>
      <vt:lpstr>Girls Day 2016 </vt:lpstr>
      <vt:lpstr>Ablauf</vt:lpstr>
      <vt:lpstr>Übung</vt:lpstr>
      <vt:lpstr>Und jetzt für alle </vt:lpstr>
      <vt:lpstr>Beam me up – An autonomous car in action</vt:lpstr>
      <vt:lpstr>Frage: was ist euch aufgefallen?</vt:lpstr>
      <vt:lpstr>Autonome Fahrzeuge</vt:lpstr>
      <vt:lpstr>Jetzt: Auf zum Auto, in die Physik-Garage</vt:lpstr>
      <vt:lpstr>Ablauf</vt:lpstr>
      <vt:lpstr>Aufteilen in Teams</vt:lpstr>
      <vt:lpstr>Unser Framework für die Simulation</vt:lpstr>
      <vt:lpstr>Wichtige Begriffe</vt:lpstr>
      <vt:lpstr>Eure Aufgabe</vt:lpstr>
      <vt:lpstr>Tipps und Tricks</vt:lpstr>
    </vt:vector>
  </TitlesOfParts>
  <Company>Center für Digital Systeme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roever</dc:creator>
  <dc:description>Version 0.9, 10.11.2005</dc:description>
  <cp:lastModifiedBy>Till Zoppke</cp:lastModifiedBy>
  <cp:revision>165</cp:revision>
  <cp:lastPrinted>2002-06-26T11:04:16Z</cp:lastPrinted>
  <dcterms:created xsi:type="dcterms:W3CDTF">2010-09-02T08:09:38Z</dcterms:created>
  <dcterms:modified xsi:type="dcterms:W3CDTF">2016-04-27T21:04:31Z</dcterms:modified>
</cp:coreProperties>
</file>